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, Amy" initials="SA" lastIdx="2" clrIdx="0">
    <p:extLst>
      <p:ext uri="{19B8F6BF-5375-455C-9EA6-DF929625EA0E}">
        <p15:presenceInfo xmlns:p15="http://schemas.microsoft.com/office/powerpoint/2012/main" userId="S::Amy.Scott@kier.co.uk::68152eac-4269-46a6-9bcf-45fa47129680" providerId="AD"/>
      </p:ext>
    </p:extLst>
  </p:cmAuthor>
  <p:cmAuthor id="2" name="Woodward, Steven" initials="WS" lastIdx="2" clrIdx="1">
    <p:extLst>
      <p:ext uri="{19B8F6BF-5375-455C-9EA6-DF929625EA0E}">
        <p15:presenceInfo xmlns:p15="http://schemas.microsoft.com/office/powerpoint/2012/main" userId="Woodward, Stev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A242A"/>
    <a:srgbClr val="002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>
        <p:scale>
          <a:sx n="90" d="100"/>
          <a:sy n="90" d="100"/>
        </p:scale>
        <p:origin x="1012" y="-1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NT, Richard (SUSSEX PARTNERSHIP NHS FOUNDATION TRUST)" userId="bf235e2e-2868-4fb1-bf7e-25590d6daac7" providerId="ADAL" clId="{69294BBE-3F8E-44D5-B2C9-09EF9C8843B4}"/>
    <pc:docChg chg="modSld">
      <pc:chgData name="HUNT, Richard (SUSSEX PARTNERSHIP NHS FOUNDATION TRUST)" userId="bf235e2e-2868-4fb1-bf7e-25590d6daac7" providerId="ADAL" clId="{69294BBE-3F8E-44D5-B2C9-09EF9C8843B4}" dt="2025-06-12T13:01:49.132" v="6" actId="20577"/>
      <pc:docMkLst>
        <pc:docMk/>
      </pc:docMkLst>
      <pc:sldChg chg="modSp mod">
        <pc:chgData name="HUNT, Richard (SUSSEX PARTNERSHIP NHS FOUNDATION TRUST)" userId="bf235e2e-2868-4fb1-bf7e-25590d6daac7" providerId="ADAL" clId="{69294BBE-3F8E-44D5-B2C9-09EF9C8843B4}" dt="2025-06-12T13:01:49.132" v="6" actId="20577"/>
        <pc:sldMkLst>
          <pc:docMk/>
          <pc:sldMk cId="771717566" sldId="257"/>
        </pc:sldMkLst>
        <pc:spChg chg="mod">
          <ac:chgData name="HUNT, Richard (SUSSEX PARTNERSHIP NHS FOUNDATION TRUST)" userId="bf235e2e-2868-4fb1-bf7e-25590d6daac7" providerId="ADAL" clId="{69294BBE-3F8E-44D5-B2C9-09EF9C8843B4}" dt="2025-06-12T13:01:49.132" v="6" actId="20577"/>
          <ac:spMkLst>
            <pc:docMk/>
            <pc:sldMk cId="771717566" sldId="257"/>
            <ac:spMk id="3" creationId="{6E3C46B5-F23F-4268-A306-8C5FE2F1A5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0B50-AC22-4C14-B8D5-625FE0715276}" type="datetimeFigureOut">
              <a:rPr lang="en-GB" smtClean="0"/>
              <a:t>12/06/2025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4337-A45A-43CE-8FE1-EF6796D7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0B50-AC22-4C14-B8D5-625FE0715276}" type="datetimeFigureOut">
              <a:rPr lang="en-GB" smtClean="0"/>
              <a:t>12/06/2025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4337-A45A-43CE-8FE1-EF6796D7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0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0B50-AC22-4C14-B8D5-625FE0715276}" type="datetimeFigureOut">
              <a:rPr lang="en-GB" smtClean="0"/>
              <a:t>12/06/2025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4337-A45A-43CE-8FE1-EF6796D7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75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0B50-AC22-4C14-B8D5-625FE0715276}" type="datetimeFigureOut">
              <a:rPr lang="en-GB" smtClean="0"/>
              <a:t>12/06/2025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4337-A45A-43CE-8FE1-EF6796D7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7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0B50-AC22-4C14-B8D5-625FE0715276}" type="datetimeFigureOut">
              <a:rPr lang="en-GB" smtClean="0"/>
              <a:t>12/06/2025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4337-A45A-43CE-8FE1-EF6796D7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4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0B50-AC22-4C14-B8D5-625FE0715276}" type="datetimeFigureOut">
              <a:rPr lang="en-GB" smtClean="0"/>
              <a:t>12/06/2025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4337-A45A-43CE-8FE1-EF6796D7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04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0B50-AC22-4C14-B8D5-625FE0715276}" type="datetimeFigureOut">
              <a:rPr lang="en-GB" smtClean="0"/>
              <a:t>12/06/2025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4337-A45A-43CE-8FE1-EF6796D7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01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0B50-AC22-4C14-B8D5-625FE0715276}" type="datetimeFigureOut">
              <a:rPr lang="en-GB" smtClean="0"/>
              <a:t>12/06/2025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4337-A45A-43CE-8FE1-EF6796D7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28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0B50-AC22-4C14-B8D5-625FE0715276}" type="datetimeFigureOut">
              <a:rPr lang="en-GB" smtClean="0"/>
              <a:t>12/06/2025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4337-A45A-43CE-8FE1-EF6796D7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92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0B50-AC22-4C14-B8D5-625FE0715276}" type="datetimeFigureOut">
              <a:rPr lang="en-GB" smtClean="0"/>
              <a:t>12/06/2025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4337-A45A-43CE-8FE1-EF6796D7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05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0B50-AC22-4C14-B8D5-625FE0715276}" type="datetimeFigureOut">
              <a:rPr lang="en-GB" smtClean="0"/>
              <a:t>12/06/2025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4337-A45A-43CE-8FE1-EF6796D7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94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0B50-AC22-4C14-B8D5-625FE0715276}" type="datetimeFigureOut">
              <a:rPr lang="en-GB" smtClean="0"/>
              <a:t>12/06/2025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84337-A45A-43CE-8FE1-EF6796D7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8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ssexpartnership.nhs.uk/about-us/news-events/latest-news/local-artists-new-mental-health-hospital-needs-you" TargetMode="External"/><Relationship Id="rId3" Type="http://schemas.openxmlformats.org/officeDocument/2006/relationships/hyperlink" Target="mailto:esxccg.eastsussex.mh@nhs.net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sussexpartnership.nhs.uk/about-us/how-our-trust-run/new-mental-health-hospital-bexhil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hyperlink" Target="mailto:RISES.community@kier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92808E3B-3355-4E32-993B-D8D63C475ADC}"/>
              </a:ext>
            </a:extLst>
          </p:cNvPr>
          <p:cNvSpPr txBox="1"/>
          <p:nvPr/>
        </p:nvSpPr>
        <p:spPr>
          <a:xfrm>
            <a:off x="-13924" y="8659786"/>
            <a:ext cx="6871924" cy="498754"/>
          </a:xfrm>
          <a:prstGeom prst="rect">
            <a:avLst/>
          </a:prstGeom>
          <a:solidFill>
            <a:srgbClr val="00263A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CE22B892-0999-4920-86AC-75E3FFB4090F}"/>
              </a:ext>
            </a:extLst>
          </p:cNvPr>
          <p:cNvSpPr txBox="1"/>
          <p:nvPr/>
        </p:nvSpPr>
        <p:spPr>
          <a:xfrm>
            <a:off x="148403" y="5333525"/>
            <a:ext cx="6610334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715">
              <a:spcBef>
                <a:spcPts val="5"/>
              </a:spcBef>
            </a:pP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8F38FC4-8D64-4916-9E6F-813965C56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9" y="343339"/>
            <a:ext cx="901700" cy="342900"/>
          </a:xfrm>
          <a:prstGeom prst="rect">
            <a:avLst/>
          </a:prstGeom>
        </p:spPr>
      </p:pic>
      <p:sp>
        <p:nvSpPr>
          <p:cNvPr id="43" name="object 10">
            <a:extLst>
              <a:ext uri="{FF2B5EF4-FFF2-40B4-BE49-F238E27FC236}">
                <a16:creationId xmlns:a16="http://schemas.microsoft.com/office/drawing/2014/main" id="{D0A9EDB0-B84C-42E2-B501-A97B610EE201}"/>
              </a:ext>
            </a:extLst>
          </p:cNvPr>
          <p:cNvSpPr txBox="1"/>
          <p:nvPr/>
        </p:nvSpPr>
        <p:spPr>
          <a:xfrm>
            <a:off x="168372" y="8835875"/>
            <a:ext cx="155101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/>
            <a:r>
              <a:rPr lang="en-GB" sz="1400" spc="-20" dirty="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rPr>
              <a:t>www.kier.co.uk</a:t>
            </a: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11435274-8CAF-45C3-BDD3-265CE58714F8}"/>
              </a:ext>
            </a:extLst>
          </p:cNvPr>
          <p:cNvSpPr txBox="1"/>
          <p:nvPr/>
        </p:nvSpPr>
        <p:spPr>
          <a:xfrm>
            <a:off x="2604696" y="8823413"/>
            <a:ext cx="14695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/>
            <a:r>
              <a:rPr lang="en-GB" sz="1400" spc="-20" dirty="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rPr>
              <a:t>@kierconstruct</a:t>
            </a:r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A153964C-71A8-4275-AF9E-C776A397C2AB}"/>
              </a:ext>
            </a:extLst>
          </p:cNvPr>
          <p:cNvSpPr txBox="1"/>
          <p:nvPr/>
        </p:nvSpPr>
        <p:spPr>
          <a:xfrm>
            <a:off x="5123918" y="8823413"/>
            <a:ext cx="202713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/>
            <a:r>
              <a:rPr lang="en-GB" sz="1400" spc="-20" dirty="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rPr>
              <a:t>Kier Construction</a:t>
            </a:r>
          </a:p>
        </p:txBody>
      </p:sp>
      <p:pic>
        <p:nvPicPr>
          <p:cNvPr id="47" name="Picture 46" descr="Logo, icon&#10;&#10;Description automatically generated">
            <a:extLst>
              <a:ext uri="{FF2B5EF4-FFF2-40B4-BE49-F238E27FC236}">
                <a16:creationId xmlns:a16="http://schemas.microsoft.com/office/drawing/2014/main" id="{59EB48E0-0F46-41AE-B7A2-9FC0F46D0C2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23" y="8763840"/>
            <a:ext cx="338054" cy="287479"/>
          </a:xfrm>
          <a:prstGeom prst="rect">
            <a:avLst/>
          </a:prstGeom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88443911-ED9F-6A6F-2F39-9FCBBBC6E467}"/>
              </a:ext>
            </a:extLst>
          </p:cNvPr>
          <p:cNvSpPr txBox="1"/>
          <p:nvPr/>
        </p:nvSpPr>
        <p:spPr>
          <a:xfrm>
            <a:off x="-172232" y="985860"/>
            <a:ext cx="703975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84138" algn="ctr">
              <a:lnSpc>
                <a:spcPct val="100000"/>
              </a:lnSpc>
              <a:spcBef>
                <a:spcPts val="100"/>
              </a:spcBef>
            </a:pPr>
            <a:r>
              <a:rPr lang="en-GB" sz="2000" b="1" spc="-30" dirty="0">
                <a:latin typeface="Poppins ExtraBold" panose="00000900000000000000" pitchFamily="50" charset="0"/>
                <a:cs typeface="Poppins ExtraBold" panose="00000900000000000000" pitchFamily="50" charset="0"/>
              </a:rPr>
              <a:t>WORKING OUTSIDE AND IN</a:t>
            </a:r>
          </a:p>
        </p:txBody>
      </p:sp>
      <p:pic>
        <p:nvPicPr>
          <p:cNvPr id="4" name="object 15">
            <a:extLst>
              <a:ext uri="{FF2B5EF4-FFF2-40B4-BE49-F238E27FC236}">
                <a16:creationId xmlns:a16="http://schemas.microsoft.com/office/drawing/2014/main" id="{F8A791D3-13E7-314D-A3A9-A5DF3B839E9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4425" y="295134"/>
            <a:ext cx="909846" cy="335761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4DAEDA6C-32AA-ED63-DE2F-E2EC5A74397F}"/>
              </a:ext>
            </a:extLst>
          </p:cNvPr>
          <p:cNvSpPr txBox="1"/>
          <p:nvPr/>
        </p:nvSpPr>
        <p:spPr>
          <a:xfrm>
            <a:off x="301888" y="430917"/>
            <a:ext cx="6400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algn="ctr">
              <a:lnSpc>
                <a:spcPct val="100000"/>
              </a:lnSpc>
              <a:spcBef>
                <a:spcPts val="100"/>
              </a:spcBef>
            </a:pPr>
            <a:r>
              <a:rPr lang="en-GB" sz="1400" spc="120" dirty="0">
                <a:solidFill>
                  <a:srgbClr val="DA232A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May/June 2025</a:t>
            </a:r>
            <a:endParaRPr sz="1400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4C5C8A-AB9E-F359-BB32-A7498C907AAD}"/>
              </a:ext>
            </a:extLst>
          </p:cNvPr>
          <p:cNvCxnSpPr>
            <a:cxnSpLocks/>
          </p:cNvCxnSpPr>
          <p:nvPr/>
        </p:nvCxnSpPr>
        <p:spPr>
          <a:xfrm>
            <a:off x="-13924" y="1762125"/>
            <a:ext cx="6871924" cy="0"/>
          </a:xfrm>
          <a:prstGeom prst="line">
            <a:avLst/>
          </a:prstGeom>
          <a:ln w="76200">
            <a:solidFill>
              <a:srgbClr val="DA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83D6C-B8BF-7F11-A0A9-3CC5F4EC1B37}"/>
              </a:ext>
            </a:extLst>
          </p:cNvPr>
          <p:cNvCxnSpPr>
            <a:cxnSpLocks/>
          </p:cNvCxnSpPr>
          <p:nvPr/>
        </p:nvCxnSpPr>
        <p:spPr>
          <a:xfrm>
            <a:off x="-4399" y="38100"/>
            <a:ext cx="6871924" cy="0"/>
          </a:xfrm>
          <a:prstGeom prst="line">
            <a:avLst/>
          </a:prstGeom>
          <a:ln w="76200">
            <a:solidFill>
              <a:srgbClr val="DA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7BB764-74DC-6972-FAF8-B10948464FA4}"/>
              </a:ext>
            </a:extLst>
          </p:cNvPr>
          <p:cNvGrpSpPr/>
          <p:nvPr/>
        </p:nvGrpSpPr>
        <p:grpSpPr>
          <a:xfrm>
            <a:off x="2343694" y="8783767"/>
            <a:ext cx="260610" cy="255556"/>
            <a:chOff x="4699016" y="2896308"/>
            <a:chExt cx="1151716" cy="112938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2315282-2F17-55E7-2062-F19723F567E1}"/>
                </a:ext>
              </a:extLst>
            </p:cNvPr>
            <p:cNvSpPr/>
            <p:nvPr/>
          </p:nvSpPr>
          <p:spPr>
            <a:xfrm>
              <a:off x="4700589" y="2925553"/>
              <a:ext cx="1150143" cy="1076326"/>
            </a:xfrm>
            <a:custGeom>
              <a:avLst/>
              <a:gdLst>
                <a:gd name="connsiteX0" fmla="*/ 300037 w 1112043"/>
                <a:gd name="connsiteY0" fmla="*/ 14288 h 1073944"/>
                <a:gd name="connsiteX1" fmla="*/ 1112043 w 1112043"/>
                <a:gd name="connsiteY1" fmla="*/ 1073944 h 1073944"/>
                <a:gd name="connsiteX2" fmla="*/ 771525 w 1112043"/>
                <a:gd name="connsiteY2" fmla="*/ 1069182 h 1073944"/>
                <a:gd name="connsiteX3" fmla="*/ 0 w 1112043"/>
                <a:gd name="connsiteY3" fmla="*/ 0 h 1073944"/>
                <a:gd name="connsiteX4" fmla="*/ 300037 w 1112043"/>
                <a:gd name="connsiteY4" fmla="*/ 14288 h 1073944"/>
                <a:gd name="connsiteX0" fmla="*/ 321468 w 1133474"/>
                <a:gd name="connsiteY0" fmla="*/ 11907 h 1071563"/>
                <a:gd name="connsiteX1" fmla="*/ 1133474 w 1133474"/>
                <a:gd name="connsiteY1" fmla="*/ 1071563 h 1071563"/>
                <a:gd name="connsiteX2" fmla="*/ 792956 w 1133474"/>
                <a:gd name="connsiteY2" fmla="*/ 1066801 h 1071563"/>
                <a:gd name="connsiteX3" fmla="*/ 0 w 1133474"/>
                <a:gd name="connsiteY3" fmla="*/ 0 h 1071563"/>
                <a:gd name="connsiteX4" fmla="*/ 321468 w 1133474"/>
                <a:gd name="connsiteY4" fmla="*/ 11907 h 1071563"/>
                <a:gd name="connsiteX0" fmla="*/ 330993 w 1133474"/>
                <a:gd name="connsiteY0" fmla="*/ 2382 h 1071563"/>
                <a:gd name="connsiteX1" fmla="*/ 1133474 w 1133474"/>
                <a:gd name="connsiteY1" fmla="*/ 1071563 h 1071563"/>
                <a:gd name="connsiteX2" fmla="*/ 792956 w 1133474"/>
                <a:gd name="connsiteY2" fmla="*/ 1066801 h 1071563"/>
                <a:gd name="connsiteX3" fmla="*/ 0 w 1133474"/>
                <a:gd name="connsiteY3" fmla="*/ 0 h 1071563"/>
                <a:gd name="connsiteX4" fmla="*/ 330993 w 1133474"/>
                <a:gd name="connsiteY4" fmla="*/ 2382 h 1071563"/>
                <a:gd name="connsiteX0" fmla="*/ 330993 w 1133474"/>
                <a:gd name="connsiteY0" fmla="*/ 2382 h 1071563"/>
                <a:gd name="connsiteX1" fmla="*/ 1133474 w 1133474"/>
                <a:gd name="connsiteY1" fmla="*/ 1071563 h 1071563"/>
                <a:gd name="connsiteX2" fmla="*/ 792956 w 1133474"/>
                <a:gd name="connsiteY2" fmla="*/ 1066801 h 1071563"/>
                <a:gd name="connsiteX3" fmla="*/ 0 w 1133474"/>
                <a:gd name="connsiteY3" fmla="*/ 0 h 1071563"/>
                <a:gd name="connsiteX4" fmla="*/ 330993 w 1133474"/>
                <a:gd name="connsiteY4" fmla="*/ 2382 h 1071563"/>
                <a:gd name="connsiteX0" fmla="*/ 330993 w 1150143"/>
                <a:gd name="connsiteY0" fmla="*/ 2382 h 1073944"/>
                <a:gd name="connsiteX1" fmla="*/ 1150143 w 1150143"/>
                <a:gd name="connsiteY1" fmla="*/ 1073944 h 1073944"/>
                <a:gd name="connsiteX2" fmla="*/ 792956 w 1150143"/>
                <a:gd name="connsiteY2" fmla="*/ 1066801 h 1073944"/>
                <a:gd name="connsiteX3" fmla="*/ 0 w 1150143"/>
                <a:gd name="connsiteY3" fmla="*/ 0 h 1073944"/>
                <a:gd name="connsiteX4" fmla="*/ 330993 w 1150143"/>
                <a:gd name="connsiteY4" fmla="*/ 2382 h 1073944"/>
                <a:gd name="connsiteX0" fmla="*/ 330993 w 1150143"/>
                <a:gd name="connsiteY0" fmla="*/ 2382 h 1076326"/>
                <a:gd name="connsiteX1" fmla="*/ 1150143 w 1150143"/>
                <a:gd name="connsiteY1" fmla="*/ 1073944 h 1076326"/>
                <a:gd name="connsiteX2" fmla="*/ 797719 w 1150143"/>
                <a:gd name="connsiteY2" fmla="*/ 1076326 h 1076326"/>
                <a:gd name="connsiteX3" fmla="*/ 0 w 1150143"/>
                <a:gd name="connsiteY3" fmla="*/ 0 h 1076326"/>
                <a:gd name="connsiteX4" fmla="*/ 330993 w 1150143"/>
                <a:gd name="connsiteY4" fmla="*/ 2382 h 1076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143" h="1076326">
                  <a:moveTo>
                    <a:pt x="330993" y="2382"/>
                  </a:moveTo>
                  <a:lnTo>
                    <a:pt x="1150143" y="1073944"/>
                  </a:lnTo>
                  <a:lnTo>
                    <a:pt x="797719" y="1076326"/>
                  </a:lnTo>
                  <a:lnTo>
                    <a:pt x="0" y="0"/>
                  </a:lnTo>
                  <a:lnTo>
                    <a:pt x="330993" y="238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8FF95A6-F581-9FAA-9D5F-9135BD2EF8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9016" y="2896308"/>
              <a:ext cx="1046941" cy="112938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07E4EED-2289-55FA-ACC9-6432345A9C48}"/>
              </a:ext>
            </a:extLst>
          </p:cNvPr>
          <p:cNvSpPr txBox="1"/>
          <p:nvPr/>
        </p:nvSpPr>
        <p:spPr>
          <a:xfrm>
            <a:off x="0" y="6570652"/>
            <a:ext cx="6515899" cy="2543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008080"/>
              </a:solidFill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r>
              <a:rPr lang="en-GB" sz="1400" b="1" dirty="0">
                <a:solidFill>
                  <a:srgbClr val="008080"/>
                </a:solidFill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Progress</a:t>
            </a:r>
          </a:p>
          <a:p>
            <a:endParaRPr lang="en-GB" sz="12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r>
              <a:rPr lang="en-GB" sz="12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During the last month, we have carried out roofing to make the building water-tight, along with the brickwork and cladding </a:t>
            </a:r>
            <a:r>
              <a:rPr lang="en-GB" sz="1200" dirty="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which is</a:t>
            </a:r>
            <a:r>
              <a:rPr lang="en-GB" sz="12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 now virtually complete. </a:t>
            </a:r>
          </a:p>
          <a:p>
            <a:endParaRPr lang="en-GB" sz="12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r>
              <a:rPr lang="en-GB" sz="1200" dirty="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The focus is moving to the i</a:t>
            </a:r>
            <a:r>
              <a:rPr lang="en-GB" sz="12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nternal fit-out works </a:t>
            </a:r>
            <a:r>
              <a:rPr lang="en-GB" sz="1200" dirty="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to</a:t>
            </a:r>
            <a:r>
              <a:rPr lang="en-GB" sz="12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 all ward and office areas. </a:t>
            </a:r>
          </a:p>
          <a:p>
            <a:endParaRPr lang="en-GB" sz="12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r>
              <a:rPr lang="en-GB" sz="12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This includes installing </a:t>
            </a:r>
            <a:r>
              <a:rPr lang="en-GB" sz="1200" dirty="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electrical fittings, </a:t>
            </a:r>
            <a:r>
              <a:rPr lang="en-GB" sz="12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plumbing, underfloor heating and ventilation, flooring, </a:t>
            </a:r>
            <a:r>
              <a:rPr lang="en-GB" sz="1200" dirty="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as well as</a:t>
            </a:r>
            <a:r>
              <a:rPr lang="en-GB" sz="12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 ceilings. See photographs.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solidFill>
                <a:srgbClr val="008080"/>
              </a:solidFill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solidFill>
                <a:srgbClr val="008080"/>
              </a:solidFill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16FC4-54F2-3EAB-4438-A5552AF55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26" y="1780391"/>
            <a:ext cx="3675960" cy="2639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E325EF-E117-BB95-D922-962BA0205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377" y="1795151"/>
            <a:ext cx="2002971" cy="26396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A69C5F-1F9C-5F2D-44CD-3BD037E60D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644" y="4486142"/>
            <a:ext cx="1994704" cy="21924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435296-FD6C-6DDB-1717-0510C3D141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3694" y="4489556"/>
            <a:ext cx="1719059" cy="22577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1DC226-F84A-1F74-F029-068B13BFE4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326" y="4486142"/>
            <a:ext cx="1690747" cy="22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6">
            <a:extLst>
              <a:ext uri="{FF2B5EF4-FFF2-40B4-BE49-F238E27FC236}">
                <a16:creationId xmlns:a16="http://schemas.microsoft.com/office/drawing/2014/main" id="{D5B09BC6-8A1F-4620-9040-5869B4203563}"/>
              </a:ext>
            </a:extLst>
          </p:cNvPr>
          <p:cNvSpPr/>
          <p:nvPr/>
        </p:nvSpPr>
        <p:spPr>
          <a:xfrm>
            <a:off x="4448552" y="739174"/>
            <a:ext cx="2405904" cy="7964556"/>
          </a:xfrm>
          <a:custGeom>
            <a:avLst/>
            <a:gdLst/>
            <a:ahLst/>
            <a:cxnLst/>
            <a:rect l="l" t="t" r="r" b="b"/>
            <a:pathLst>
              <a:path w="2134235" h="7830184">
                <a:moveTo>
                  <a:pt x="0" y="7829651"/>
                </a:moveTo>
                <a:lnTo>
                  <a:pt x="2134095" y="7829651"/>
                </a:lnTo>
                <a:lnTo>
                  <a:pt x="2134095" y="0"/>
                </a:lnTo>
                <a:lnTo>
                  <a:pt x="0" y="0"/>
                </a:lnTo>
                <a:lnTo>
                  <a:pt x="0" y="7829651"/>
                </a:lnTo>
                <a:close/>
              </a:path>
            </a:pathLst>
          </a:custGeom>
          <a:solidFill>
            <a:srgbClr val="00263A"/>
          </a:solidFill>
        </p:spPr>
        <p:txBody>
          <a:bodyPr wrap="square" lIns="36000" tIns="216000" rIns="36000" bIns="36000" rtlCol="0"/>
          <a:lstStyle/>
          <a:p>
            <a:pPr marL="76202">
              <a:spcBef>
                <a:spcPts val="400"/>
              </a:spcBef>
            </a:pPr>
            <a:r>
              <a:rPr lang="en-GB" sz="1400" spc="-5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Site opening hours</a:t>
            </a:r>
          </a:p>
          <a:p>
            <a:pPr marL="76202">
              <a:spcBef>
                <a:spcPts val="400"/>
              </a:spcBef>
            </a:pPr>
            <a:r>
              <a:rPr lang="en-GB" sz="1200" b="1" dirty="0">
                <a:solidFill>
                  <a:srgbClr val="FFFFFF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08:00 – 18:00  (Monday </a:t>
            </a:r>
            <a:r>
              <a:rPr lang="en-GB" sz="1200" b="1" dirty="0">
                <a:solidFill>
                  <a:srgbClr val="FFFFFF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to</a:t>
            </a:r>
            <a:r>
              <a:rPr lang="en-GB" sz="1200" b="1" dirty="0">
                <a:solidFill>
                  <a:srgbClr val="FFFFFF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Friday)</a:t>
            </a:r>
          </a:p>
          <a:p>
            <a:pPr marL="76202">
              <a:spcBef>
                <a:spcPts val="400"/>
              </a:spcBef>
            </a:pPr>
            <a:r>
              <a:rPr lang="en-GB" sz="1100" spc="-5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 of hours contact telephone number:</a:t>
            </a:r>
          </a:p>
          <a:p>
            <a:pPr marL="76202">
              <a:spcBef>
                <a:spcPts val="400"/>
              </a:spcBef>
            </a:pPr>
            <a:r>
              <a:rPr lang="en-GB" sz="1100" spc="-5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01604 498830</a:t>
            </a:r>
          </a:p>
          <a:p>
            <a:pPr marL="76202">
              <a:spcBef>
                <a:spcPts val="400"/>
              </a:spcBef>
            </a:pPr>
            <a:endParaRPr lang="en-GB" sz="1000" spc="-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2">
              <a:lnSpc>
                <a:spcPct val="100000"/>
              </a:lnSpc>
              <a:spcBef>
                <a:spcPts val="400"/>
              </a:spcBef>
            </a:pPr>
            <a:r>
              <a:rPr lang="en-GB" sz="1400" spc="-5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Kier project office</a:t>
            </a:r>
          </a:p>
          <a:p>
            <a:pPr marL="85725">
              <a:lnSpc>
                <a:spcPct val="100000"/>
              </a:lnSpc>
              <a:spcBef>
                <a:spcPts val="445"/>
              </a:spcBef>
            </a:pPr>
            <a:r>
              <a:rPr lang="en-GB" sz="11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</a:t>
            </a:r>
            <a:r>
              <a:rPr lang="en-GB" sz="1100" spc="2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Mount View</a:t>
            </a:r>
            <a:r>
              <a:rPr lang="en-GB" sz="1100" spc="-15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100" spc="-1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Street</a:t>
            </a:r>
            <a:endParaRPr lang="en-GB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5725">
              <a:lnSpc>
                <a:spcPct val="100000"/>
              </a:lnSpc>
              <a:spcBef>
                <a:spcPts val="55"/>
              </a:spcBef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2">
              <a:spcBef>
                <a:spcPts val="400"/>
              </a:spcBef>
            </a:pPr>
            <a:r>
              <a:rPr lang="en-GB" sz="1400" spc="-5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Kier local office</a:t>
            </a:r>
          </a:p>
          <a:p>
            <a:pPr marL="85725" marR="5080">
              <a:lnSpc>
                <a:spcPct val="100000"/>
              </a:lnSpc>
              <a:spcBef>
                <a:spcPts val="459"/>
              </a:spcBef>
            </a:pPr>
            <a:r>
              <a:rPr lang="en-GB" sz="1100" b="1" spc="-5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Platinum House, Sussex Manor Business Park, Gatwick Road, Crawley, RH10 9NH</a:t>
            </a:r>
          </a:p>
          <a:p>
            <a:pPr marL="76202">
              <a:spcBef>
                <a:spcPts val="400"/>
              </a:spcBef>
            </a:pPr>
            <a:br>
              <a:rPr lang="en-GB" sz="1400" spc="-5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</a:br>
            <a:r>
              <a:rPr lang="en-GB" sz="1400" spc="-5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Keeping you informed</a:t>
            </a:r>
          </a:p>
          <a:p>
            <a:pPr marL="76202">
              <a:spcBef>
                <a:spcPts val="400"/>
              </a:spcBef>
            </a:pPr>
            <a:endParaRPr lang="en-GB" sz="1400" spc="-5" dirty="0">
              <a:solidFill>
                <a:srgbClr val="FFFFFF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76202">
              <a:spcBef>
                <a:spcPts val="400"/>
              </a:spcBef>
            </a:pPr>
            <a:r>
              <a:rPr lang="en-GB" sz="1100" b="1" spc="-5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find out more now, then please check out the Sussex Partnership NHS Foundation Trust website:</a:t>
            </a:r>
          </a:p>
          <a:p>
            <a:pPr marL="76202">
              <a:spcBef>
                <a:spcPts val="400"/>
              </a:spcBef>
            </a:pPr>
            <a:endParaRPr lang="en-GB" sz="1100" spc="-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6202">
              <a:spcBef>
                <a:spcPts val="400"/>
              </a:spcBef>
            </a:pPr>
            <a:r>
              <a:rPr lang="en-GB" sz="1100" spc="-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Mental Health Hospital for Bexhill: Redesigning Inpatient Services: East Sussex (RIS:ES) | Sussex Partnership NHS Foundation Trust</a:t>
            </a:r>
            <a:endParaRPr lang="en-GB" sz="1100" spc="-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6202">
              <a:spcBef>
                <a:spcPts val="400"/>
              </a:spcBef>
            </a:pPr>
            <a:br>
              <a:rPr lang="en-GB" sz="1100" spc="-5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sz="1100" spc="-5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6202">
              <a:spcBef>
                <a:spcPts val="400"/>
              </a:spcBef>
            </a:pPr>
            <a:r>
              <a:rPr lang="en-GB" sz="1100" b="1" spc="-5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 Email the Trust at:</a:t>
            </a:r>
          </a:p>
          <a:p>
            <a:pPr marL="76202">
              <a:spcBef>
                <a:spcPts val="400"/>
              </a:spcBef>
            </a:pPr>
            <a:r>
              <a:rPr lang="en-GB" sz="1100" spc="-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esxccg.eastsussex.mh@nhs.net</a:t>
            </a:r>
            <a:endParaRPr lang="en-GB" sz="1100" spc="-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6202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6202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1" spc="-5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6202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Or Email Kier at: </a:t>
            </a:r>
          </a:p>
          <a:p>
            <a:pPr marL="76202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RISES.community@kier.co.uk</a:t>
            </a:r>
            <a:endParaRPr kumimoji="0" lang="en-GB" sz="1100" b="0" i="0" u="none" strike="noStrike" kern="120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6202">
              <a:spcBef>
                <a:spcPts val="280"/>
              </a:spcBef>
            </a:pPr>
            <a:endParaRPr lang="en-GB" sz="9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CA272E53-4A41-4FA8-8F14-8DACC559DF78}"/>
              </a:ext>
            </a:extLst>
          </p:cNvPr>
          <p:cNvSpPr txBox="1"/>
          <p:nvPr/>
        </p:nvSpPr>
        <p:spPr>
          <a:xfrm>
            <a:off x="214443" y="3781944"/>
            <a:ext cx="42106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/>
            <a:endParaRPr lang="en-GB" sz="1400" spc="-20" dirty="0">
              <a:solidFill>
                <a:srgbClr val="007B86"/>
              </a:solidFill>
              <a:latin typeface="Poppins Medium" panose="00000600000000000000" pitchFamily="50" charset="0"/>
              <a:cs typeface="Poppins Medium" panose="00000600000000000000" pitchFamily="50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7F32D279-8A1C-B098-3AED-A1AECA607917}"/>
              </a:ext>
            </a:extLst>
          </p:cNvPr>
          <p:cNvSpPr txBox="1"/>
          <p:nvPr/>
        </p:nvSpPr>
        <p:spPr>
          <a:xfrm>
            <a:off x="141598" y="848715"/>
            <a:ext cx="421066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/>
            <a:endParaRPr lang="en-GB" sz="1200" spc="-20">
              <a:solidFill>
                <a:schemeClr val="accent1"/>
              </a:solidFill>
              <a:latin typeface="Poppins Medium" panose="00000600000000000000" pitchFamily="50" charset="0"/>
              <a:cs typeface="Poppins Medium" panose="00000600000000000000" pitchFamily="50" charset="0"/>
            </a:endParaRPr>
          </a:p>
          <a:p>
            <a:pPr marL="12701"/>
            <a:endParaRPr lang="en-GB" sz="1200" spc="-20">
              <a:solidFill>
                <a:srgbClr val="007B86"/>
              </a:solidFill>
              <a:latin typeface="Poppins Medium" panose="00000600000000000000" pitchFamily="50" charset="0"/>
              <a:cs typeface="Poppins Medium" panose="00000600000000000000" pitchFamily="50" charset="0"/>
            </a:endParaRPr>
          </a:p>
          <a:p>
            <a:pPr marL="12701"/>
            <a:r>
              <a:rPr lang="en-GB" sz="1200" spc="-20">
                <a:solidFill>
                  <a:srgbClr val="007B86"/>
                </a:solidFill>
                <a:latin typeface="Poppins Medium" panose="00000600000000000000" pitchFamily="50" charset="0"/>
                <a:cs typeface="Poppins Medium" panose="00000600000000000000" pitchFamily="50" charset="0"/>
              </a:rPr>
              <a:t> </a:t>
            </a:r>
            <a:endParaRPr lang="en-GB" sz="1200" spc="-20" dirty="0">
              <a:solidFill>
                <a:srgbClr val="007B86"/>
              </a:solidFill>
              <a:latin typeface="Poppins Medium" panose="00000600000000000000" pitchFamily="50" charset="0"/>
              <a:cs typeface="Poppins Medium" panose="00000600000000000000" pitchFamily="50" charset="0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AF504E1C-5095-433F-9E05-81A878D58069}"/>
              </a:ext>
            </a:extLst>
          </p:cNvPr>
          <p:cNvSpPr txBox="1"/>
          <p:nvPr/>
        </p:nvSpPr>
        <p:spPr>
          <a:xfrm>
            <a:off x="-199152" y="6981652"/>
            <a:ext cx="3406667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GB" sz="1400" spc="-110" dirty="0">
                <a:solidFill>
                  <a:srgbClr val="007A85"/>
                </a:solidFill>
                <a:latin typeface="Poppins Medium" panose="00000600000000000000" pitchFamily="50" charset="0"/>
                <a:cs typeface="Poppins Medium" panose="00000600000000000000" pitchFamily="50" charset="0"/>
              </a:rPr>
              <a:t>            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Poppins Medium" panose="00000600000000000000" pitchFamily="50" charset="0"/>
              <a:cs typeface="Poppins Medium" panose="00000600000000000000" pitchFamily="50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AAAD952-D438-99CD-47DB-97B484191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69" y="238564"/>
            <a:ext cx="901700" cy="342900"/>
          </a:xfrm>
          <a:prstGeom prst="rect">
            <a:avLst/>
          </a:prstGeom>
        </p:spPr>
      </p:pic>
      <p:pic>
        <p:nvPicPr>
          <p:cNvPr id="40" name="object 15">
            <a:extLst>
              <a:ext uri="{FF2B5EF4-FFF2-40B4-BE49-F238E27FC236}">
                <a16:creationId xmlns:a16="http://schemas.microsoft.com/office/drawing/2014/main" id="{CC6BD68A-15C2-04AA-142E-07EB232A9DC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4425" y="190359"/>
            <a:ext cx="909846" cy="335761"/>
          </a:xfrm>
          <a:prstGeom prst="rect">
            <a:avLst/>
          </a:prstGeom>
        </p:spPr>
      </p:pic>
      <p:sp>
        <p:nvSpPr>
          <p:cNvPr id="41" name="object 7">
            <a:extLst>
              <a:ext uri="{FF2B5EF4-FFF2-40B4-BE49-F238E27FC236}">
                <a16:creationId xmlns:a16="http://schemas.microsoft.com/office/drawing/2014/main" id="{5AD9B96C-1E10-B4AA-FA1E-279495B4B2EC}"/>
              </a:ext>
            </a:extLst>
          </p:cNvPr>
          <p:cNvSpPr txBox="1"/>
          <p:nvPr/>
        </p:nvSpPr>
        <p:spPr>
          <a:xfrm>
            <a:off x="301888" y="326142"/>
            <a:ext cx="6400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algn="ctr">
              <a:lnSpc>
                <a:spcPct val="100000"/>
              </a:lnSpc>
              <a:spcBef>
                <a:spcPts val="100"/>
              </a:spcBef>
            </a:pPr>
            <a:r>
              <a:rPr lang="en-GB" sz="1400" spc="110" dirty="0">
                <a:solidFill>
                  <a:srgbClr val="DA232A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April 2025</a:t>
            </a:r>
            <a:endParaRPr sz="1400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AFF62C3-FAF7-9BCA-C5DD-3AA51632C4FF}"/>
              </a:ext>
            </a:extLst>
          </p:cNvPr>
          <p:cNvCxnSpPr>
            <a:cxnSpLocks/>
          </p:cNvCxnSpPr>
          <p:nvPr/>
        </p:nvCxnSpPr>
        <p:spPr>
          <a:xfrm>
            <a:off x="-4399" y="38100"/>
            <a:ext cx="6871924" cy="0"/>
          </a:xfrm>
          <a:prstGeom prst="line">
            <a:avLst/>
          </a:prstGeom>
          <a:ln w="76200">
            <a:solidFill>
              <a:srgbClr val="DA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C455B42-E248-3FC9-E4FB-B1B10BD04293}"/>
              </a:ext>
            </a:extLst>
          </p:cNvPr>
          <p:cNvSpPr txBox="1"/>
          <p:nvPr/>
        </p:nvSpPr>
        <p:spPr>
          <a:xfrm>
            <a:off x="-13924" y="8659786"/>
            <a:ext cx="6871924" cy="498754"/>
          </a:xfrm>
          <a:prstGeom prst="rect">
            <a:avLst/>
          </a:prstGeom>
          <a:solidFill>
            <a:srgbClr val="00263A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9" name="object 10">
            <a:extLst>
              <a:ext uri="{FF2B5EF4-FFF2-40B4-BE49-F238E27FC236}">
                <a16:creationId xmlns:a16="http://schemas.microsoft.com/office/drawing/2014/main" id="{1F8ED2EB-3567-B489-3E56-259DE05A73EA}"/>
              </a:ext>
            </a:extLst>
          </p:cNvPr>
          <p:cNvSpPr txBox="1"/>
          <p:nvPr/>
        </p:nvSpPr>
        <p:spPr>
          <a:xfrm>
            <a:off x="168372" y="8835875"/>
            <a:ext cx="155101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/>
            <a:r>
              <a:rPr lang="en-GB" sz="1400" spc="-20" dirty="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rPr>
              <a:t>www.kier.co.uk</a:t>
            </a: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1A973C36-5839-D879-9849-A448B6AD172D}"/>
              </a:ext>
            </a:extLst>
          </p:cNvPr>
          <p:cNvSpPr txBox="1"/>
          <p:nvPr/>
        </p:nvSpPr>
        <p:spPr>
          <a:xfrm>
            <a:off x="2604696" y="8823413"/>
            <a:ext cx="14695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/>
            <a:r>
              <a:rPr lang="en-GB" sz="1400" spc="-20" dirty="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rPr>
              <a:t>@kierconstruct</a:t>
            </a: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AC69325A-F3A8-65B8-EF34-95D7622FECF7}"/>
              </a:ext>
            </a:extLst>
          </p:cNvPr>
          <p:cNvSpPr txBox="1"/>
          <p:nvPr/>
        </p:nvSpPr>
        <p:spPr>
          <a:xfrm>
            <a:off x="5123918" y="8823413"/>
            <a:ext cx="202713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/>
            <a:r>
              <a:rPr lang="en-GB" sz="1400" spc="-20" dirty="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rPr>
              <a:t>Kier Construction</a:t>
            </a:r>
          </a:p>
        </p:txBody>
      </p:sp>
      <p:pic>
        <p:nvPicPr>
          <p:cNvPr id="52" name="Picture 51" descr="Logo, icon&#10;&#10;Description automatically generated">
            <a:extLst>
              <a:ext uri="{FF2B5EF4-FFF2-40B4-BE49-F238E27FC236}">
                <a16:creationId xmlns:a16="http://schemas.microsoft.com/office/drawing/2014/main" id="{1C60B17B-D56F-DBE0-EDF6-4DFE196152ED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23" y="8763840"/>
            <a:ext cx="338054" cy="28747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B2C5FB3A-602F-24A5-41D4-B5D7F75FE796}"/>
              </a:ext>
            </a:extLst>
          </p:cNvPr>
          <p:cNvGrpSpPr/>
          <p:nvPr/>
        </p:nvGrpSpPr>
        <p:grpSpPr>
          <a:xfrm>
            <a:off x="2343694" y="8783767"/>
            <a:ext cx="260610" cy="255556"/>
            <a:chOff x="4699016" y="2896308"/>
            <a:chExt cx="1151716" cy="1129382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2FAD6E3-02FF-859C-77DA-AAA38430FDC2}"/>
                </a:ext>
              </a:extLst>
            </p:cNvPr>
            <p:cNvSpPr/>
            <p:nvPr/>
          </p:nvSpPr>
          <p:spPr>
            <a:xfrm>
              <a:off x="4700589" y="2925553"/>
              <a:ext cx="1150143" cy="1076326"/>
            </a:xfrm>
            <a:custGeom>
              <a:avLst/>
              <a:gdLst>
                <a:gd name="connsiteX0" fmla="*/ 300037 w 1112043"/>
                <a:gd name="connsiteY0" fmla="*/ 14288 h 1073944"/>
                <a:gd name="connsiteX1" fmla="*/ 1112043 w 1112043"/>
                <a:gd name="connsiteY1" fmla="*/ 1073944 h 1073944"/>
                <a:gd name="connsiteX2" fmla="*/ 771525 w 1112043"/>
                <a:gd name="connsiteY2" fmla="*/ 1069182 h 1073944"/>
                <a:gd name="connsiteX3" fmla="*/ 0 w 1112043"/>
                <a:gd name="connsiteY3" fmla="*/ 0 h 1073944"/>
                <a:gd name="connsiteX4" fmla="*/ 300037 w 1112043"/>
                <a:gd name="connsiteY4" fmla="*/ 14288 h 1073944"/>
                <a:gd name="connsiteX0" fmla="*/ 321468 w 1133474"/>
                <a:gd name="connsiteY0" fmla="*/ 11907 h 1071563"/>
                <a:gd name="connsiteX1" fmla="*/ 1133474 w 1133474"/>
                <a:gd name="connsiteY1" fmla="*/ 1071563 h 1071563"/>
                <a:gd name="connsiteX2" fmla="*/ 792956 w 1133474"/>
                <a:gd name="connsiteY2" fmla="*/ 1066801 h 1071563"/>
                <a:gd name="connsiteX3" fmla="*/ 0 w 1133474"/>
                <a:gd name="connsiteY3" fmla="*/ 0 h 1071563"/>
                <a:gd name="connsiteX4" fmla="*/ 321468 w 1133474"/>
                <a:gd name="connsiteY4" fmla="*/ 11907 h 1071563"/>
                <a:gd name="connsiteX0" fmla="*/ 330993 w 1133474"/>
                <a:gd name="connsiteY0" fmla="*/ 2382 h 1071563"/>
                <a:gd name="connsiteX1" fmla="*/ 1133474 w 1133474"/>
                <a:gd name="connsiteY1" fmla="*/ 1071563 h 1071563"/>
                <a:gd name="connsiteX2" fmla="*/ 792956 w 1133474"/>
                <a:gd name="connsiteY2" fmla="*/ 1066801 h 1071563"/>
                <a:gd name="connsiteX3" fmla="*/ 0 w 1133474"/>
                <a:gd name="connsiteY3" fmla="*/ 0 h 1071563"/>
                <a:gd name="connsiteX4" fmla="*/ 330993 w 1133474"/>
                <a:gd name="connsiteY4" fmla="*/ 2382 h 1071563"/>
                <a:gd name="connsiteX0" fmla="*/ 330993 w 1133474"/>
                <a:gd name="connsiteY0" fmla="*/ 2382 h 1071563"/>
                <a:gd name="connsiteX1" fmla="*/ 1133474 w 1133474"/>
                <a:gd name="connsiteY1" fmla="*/ 1071563 h 1071563"/>
                <a:gd name="connsiteX2" fmla="*/ 792956 w 1133474"/>
                <a:gd name="connsiteY2" fmla="*/ 1066801 h 1071563"/>
                <a:gd name="connsiteX3" fmla="*/ 0 w 1133474"/>
                <a:gd name="connsiteY3" fmla="*/ 0 h 1071563"/>
                <a:gd name="connsiteX4" fmla="*/ 330993 w 1133474"/>
                <a:gd name="connsiteY4" fmla="*/ 2382 h 1071563"/>
                <a:gd name="connsiteX0" fmla="*/ 330993 w 1150143"/>
                <a:gd name="connsiteY0" fmla="*/ 2382 h 1073944"/>
                <a:gd name="connsiteX1" fmla="*/ 1150143 w 1150143"/>
                <a:gd name="connsiteY1" fmla="*/ 1073944 h 1073944"/>
                <a:gd name="connsiteX2" fmla="*/ 792956 w 1150143"/>
                <a:gd name="connsiteY2" fmla="*/ 1066801 h 1073944"/>
                <a:gd name="connsiteX3" fmla="*/ 0 w 1150143"/>
                <a:gd name="connsiteY3" fmla="*/ 0 h 1073944"/>
                <a:gd name="connsiteX4" fmla="*/ 330993 w 1150143"/>
                <a:gd name="connsiteY4" fmla="*/ 2382 h 1073944"/>
                <a:gd name="connsiteX0" fmla="*/ 330993 w 1150143"/>
                <a:gd name="connsiteY0" fmla="*/ 2382 h 1076326"/>
                <a:gd name="connsiteX1" fmla="*/ 1150143 w 1150143"/>
                <a:gd name="connsiteY1" fmla="*/ 1073944 h 1076326"/>
                <a:gd name="connsiteX2" fmla="*/ 797719 w 1150143"/>
                <a:gd name="connsiteY2" fmla="*/ 1076326 h 1076326"/>
                <a:gd name="connsiteX3" fmla="*/ 0 w 1150143"/>
                <a:gd name="connsiteY3" fmla="*/ 0 h 1076326"/>
                <a:gd name="connsiteX4" fmla="*/ 330993 w 1150143"/>
                <a:gd name="connsiteY4" fmla="*/ 2382 h 1076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143" h="1076326">
                  <a:moveTo>
                    <a:pt x="330993" y="2382"/>
                  </a:moveTo>
                  <a:lnTo>
                    <a:pt x="1150143" y="1073944"/>
                  </a:lnTo>
                  <a:lnTo>
                    <a:pt x="797719" y="1076326"/>
                  </a:lnTo>
                  <a:lnTo>
                    <a:pt x="0" y="0"/>
                  </a:lnTo>
                  <a:lnTo>
                    <a:pt x="330993" y="238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7DD878B-7F92-5261-A8A1-6F9B6E1E53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9016" y="2896308"/>
              <a:ext cx="1046941" cy="112938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3C46B5-F23F-4268-A306-8C5FE2F1A57C}"/>
              </a:ext>
            </a:extLst>
          </p:cNvPr>
          <p:cNvSpPr txBox="1"/>
          <p:nvPr/>
        </p:nvSpPr>
        <p:spPr>
          <a:xfrm>
            <a:off x="69911" y="1068330"/>
            <a:ext cx="4405956" cy="14763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8080"/>
                </a:solidFill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Operational readiness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In parallel to the building work, SPFT is working hard to make the hospital operationally ready.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This involves a lot of detailed planning with all clinical, medical, administrative and Estates and Facilities staff to make sure everything is in place to achieve a modern and therapeutic environment.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This planning is essential to make sure the hospital runs smoothly as soon as it opens its doors to patients.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8080"/>
                </a:solidFill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Arts at Combe Valley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At the end of May, SPFT issued a ‘call out’ to local and passionate artists to submit proposals for creative and innovative artwork to be installed </a:t>
            </a:r>
            <a:r>
              <a:rPr lang="en-GB" sz="120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in the atrium</a:t>
            </a:r>
            <a:r>
              <a:rPr lang="en-GB" sz="1200" dirty="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/reception area. The successful artist(s) will be selected by the end of August 2025.</a:t>
            </a:r>
          </a:p>
          <a:p>
            <a:pPr>
              <a:lnSpc>
                <a:spcPct val="115000"/>
              </a:lnSpc>
            </a:pPr>
            <a:endParaRPr lang="en-GB" sz="12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en-GB" sz="1200" dirty="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You can find more details here: </a:t>
            </a:r>
            <a:r>
              <a:rPr lang="en-GB" sz="1200" dirty="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  <a:hlinkClick r:id="rId8"/>
              </a:rPr>
              <a:t>Local artists - new mental health hospital needs you</a:t>
            </a:r>
            <a:endParaRPr lang="en-GB" sz="12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</a:pPr>
            <a:endParaRPr lang="en-GB" sz="12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en-GB" sz="1200" dirty="0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Closing date for submissions is Monday 23 June.</a:t>
            </a:r>
          </a:p>
          <a:p>
            <a:pPr>
              <a:lnSpc>
                <a:spcPct val="115000"/>
              </a:lnSpc>
            </a:pPr>
            <a:endParaRPr lang="en-GB" sz="12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en-GB" sz="1400" b="1" dirty="0">
                <a:solidFill>
                  <a:srgbClr val="008080"/>
                </a:solidFill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Facts and Figures</a:t>
            </a:r>
          </a:p>
          <a:p>
            <a:pPr>
              <a:spcAft>
                <a:spcPts val="1000"/>
              </a:spcAft>
            </a:pP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spcAft>
                <a:spcPts val="10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During May: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Average number of workers on site was 120.</a:t>
            </a:r>
          </a:p>
          <a:p>
            <a:pPr>
              <a:lnSpc>
                <a:spcPct val="115000"/>
              </a:lnSpc>
            </a:pPr>
            <a:endParaRPr lang="en-GB" sz="1200" b="1" dirty="0">
              <a:solidFill>
                <a:schemeClr val="tx1">
                  <a:lumMod val="85000"/>
                  <a:lumOff val="15000"/>
                </a:schemeClr>
              </a:solidFill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We look forward to sharing our next site update in July.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400" b="1" dirty="0">
              <a:solidFill>
                <a:srgbClr val="008080"/>
              </a:solidFill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400" b="1" dirty="0">
              <a:solidFill>
                <a:srgbClr val="008080"/>
              </a:solidFill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endParaRPr lang="en-GB" sz="11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endParaRPr lang="en-GB" sz="1200" dirty="0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endParaRPr lang="en-GB" sz="12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endParaRPr lang="en-GB" sz="11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1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8516755F0A44EA2664FEDF809F58E" ma:contentTypeVersion="20" ma:contentTypeDescription="Create a new document." ma:contentTypeScope="" ma:versionID="1cf12db0f993d65f0ba6eb2d3e9dd0cc">
  <xsd:schema xmlns:xsd="http://www.w3.org/2001/XMLSchema" xmlns:xs="http://www.w3.org/2001/XMLSchema" xmlns:p="http://schemas.microsoft.com/office/2006/metadata/properties" xmlns:ns2="caac4325-ab91-4dad-9ca6-1056000a7ee4" xmlns:ns3="15e8c7dd-29f5-4f83-b696-a3638c26a41f" targetNamespace="http://schemas.microsoft.com/office/2006/metadata/properties" ma:root="true" ma:fieldsID="92c85bacff913e87ae17d7741322f1c1" ns2:_="" ns3:_="">
    <xsd:import namespace="caac4325-ab91-4dad-9ca6-1056000a7ee4"/>
    <xsd:import namespace="15e8c7dd-29f5-4f83-b696-a3638c26a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c4325-ab91-4dad-9ca6-1056000a7e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655cbf-0685-419e-bc18-f52a0cf541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8c7dd-29f5-4f83-b696-a3638c26a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59517a-8e86-42dc-b42e-b8c10e6ba15f}" ma:internalName="TaxCatchAll" ma:showField="CatchAllData" ma:web="15e8c7dd-29f5-4f83-b696-a3638c26a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e8c7dd-29f5-4f83-b696-a3638c26a41f" xsi:nil="true"/>
    <lcf76f155ced4ddcb4097134ff3c332f xmlns="caac4325-ab91-4dad-9ca6-1056000a7ee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37EDF6-667A-44C1-9BF3-FCBA0A148F93}"/>
</file>

<file path=customXml/itemProps2.xml><?xml version="1.0" encoding="utf-8"?>
<ds:datastoreItem xmlns:ds="http://schemas.openxmlformats.org/officeDocument/2006/customXml" ds:itemID="{BD0743C1-49F3-4EF6-8FD0-1F88F262B007}">
  <ds:schemaRefs>
    <ds:schemaRef ds:uri="http://purl.org/dc/elements/1.1/"/>
    <ds:schemaRef ds:uri="http://schemas.microsoft.com/office/2006/metadata/properties"/>
    <ds:schemaRef ds:uri="e675d83f-84e3-4a45-aff1-4f5c15aafb8b"/>
    <ds:schemaRef ds:uri="http://purl.org/dc/terms/"/>
    <ds:schemaRef ds:uri="13b4cdd3-ceea-4863-a7fe-36d3639b9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2A9D3BA-75A5-425C-9FE7-433674F85A5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1982</TotalTime>
  <Words>407</Words>
  <Application>Microsoft Office PowerPoint</Application>
  <PresentationFormat>On-screen Show (4:3)</PresentationFormat>
  <Paragraphs>85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Poppins ExtraBold</vt:lpstr>
      <vt:lpstr>Poppins Medium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HUNT, Richard (SUSSEX PARTNERSHIP NHS FOUNDATION TRUST)</cp:lastModifiedBy>
  <cp:revision>33</cp:revision>
  <dcterms:created xsi:type="dcterms:W3CDTF">2021-09-30T12:06:20Z</dcterms:created>
  <dcterms:modified xsi:type="dcterms:W3CDTF">2025-06-12T13:01:55Z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0x010100EEF8516755F0A44EA2664FEDF809F58E</vt:lpwstr>
  </property>
  <property fmtid="{D5CDD505-2E9C-101B-9397-08002B2CF9AE}" pid="3" name="MediaServiceImageTags">
    <vt:lpwstr/>
  </property>
</Properties>
</file>